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27FC4"/>
    <a:srgbClr val="4B4B4B"/>
    <a:srgbClr val="6ED0A4"/>
    <a:srgbClr val="DAF289"/>
    <a:srgbClr val="FFE900"/>
    <a:srgbClr val="60BEEF"/>
    <a:srgbClr val="E3E7EC"/>
    <a:srgbClr val="00AF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3" d="100"/>
          <a:sy n="73" d="100"/>
        </p:scale>
        <p:origin x="322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2E489-EE02-4AB0-94B3-950F3226DC02}" type="datetimeFigureOut">
              <a:rPr kumimoji="1" lang="ja-JP" altLang="en-US" smtClean="0"/>
              <a:t>2026/4/27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3F436-15DA-4BD0-9EC5-ADC80106777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304591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2E489-EE02-4AB0-94B3-950F3226DC02}" type="datetimeFigureOut">
              <a:rPr kumimoji="1" lang="ja-JP" altLang="en-US" smtClean="0"/>
              <a:t>2026/4/27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3F436-15DA-4BD0-9EC5-ADC80106777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401161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2E489-EE02-4AB0-94B3-950F3226DC02}" type="datetimeFigureOut">
              <a:rPr kumimoji="1" lang="ja-JP" altLang="en-US" smtClean="0"/>
              <a:t>2026/4/27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3F436-15DA-4BD0-9EC5-ADC80106777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577113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2E489-EE02-4AB0-94B3-950F3226DC02}" type="datetimeFigureOut">
              <a:rPr kumimoji="1" lang="ja-JP" altLang="en-US" smtClean="0"/>
              <a:t>2026/4/27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3F436-15DA-4BD0-9EC5-ADC80106777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680335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82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82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2E489-EE02-4AB0-94B3-950F3226DC02}" type="datetimeFigureOut">
              <a:rPr kumimoji="1" lang="ja-JP" altLang="en-US" smtClean="0"/>
              <a:t>2026/4/27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3F436-15DA-4BD0-9EC5-ADC80106777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904055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2E489-EE02-4AB0-94B3-950F3226DC02}" type="datetimeFigureOut">
              <a:rPr kumimoji="1" lang="ja-JP" altLang="en-US" smtClean="0"/>
              <a:t>2026/4/27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3F436-15DA-4BD0-9EC5-ADC80106777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595668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2E489-EE02-4AB0-94B3-950F3226DC02}" type="datetimeFigureOut">
              <a:rPr kumimoji="1" lang="ja-JP" altLang="en-US" smtClean="0"/>
              <a:t>2026/4/27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3F436-15DA-4BD0-9EC5-ADC80106777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880038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2E489-EE02-4AB0-94B3-950F3226DC02}" type="datetimeFigureOut">
              <a:rPr kumimoji="1" lang="ja-JP" altLang="en-US" smtClean="0"/>
              <a:t>2026/4/27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3F436-15DA-4BD0-9EC5-ADC80106777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874555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2E489-EE02-4AB0-94B3-950F3226DC02}" type="datetimeFigureOut">
              <a:rPr kumimoji="1" lang="ja-JP" altLang="en-US" smtClean="0"/>
              <a:t>2026/4/27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3F436-15DA-4BD0-9EC5-ADC80106777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755860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2E489-EE02-4AB0-94B3-950F3226DC02}" type="datetimeFigureOut">
              <a:rPr kumimoji="1" lang="ja-JP" altLang="en-US" smtClean="0"/>
              <a:t>2026/4/27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3F436-15DA-4BD0-9EC5-ADC80106777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372316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2E489-EE02-4AB0-94B3-950F3226DC02}" type="datetimeFigureOut">
              <a:rPr kumimoji="1" lang="ja-JP" altLang="en-US" smtClean="0"/>
              <a:t>2026/4/27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3F436-15DA-4BD0-9EC5-ADC80106777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222899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D42E489-EE02-4AB0-94B3-950F3226DC02}" type="datetimeFigureOut">
              <a:rPr kumimoji="1" lang="ja-JP" altLang="en-US" smtClean="0"/>
              <a:t>2026/4/27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5E3F436-15DA-4BD0-9EC5-ADC80106777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023447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図 8">
            <a:extLst>
              <a:ext uri="{FF2B5EF4-FFF2-40B4-BE49-F238E27FC236}">
                <a16:creationId xmlns:a16="http://schemas.microsoft.com/office/drawing/2014/main" id="{1C94D5B3-FABE-1750-F1FC-05400CCC0C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95"/>
          <a:stretch>
            <a:fillRect/>
          </a:stretch>
        </p:blipFill>
        <p:spPr>
          <a:xfrm>
            <a:off x="-2588" y="-116338"/>
            <a:ext cx="6858000" cy="9278846"/>
          </a:xfrm>
          <a:prstGeom prst="rect">
            <a:avLst/>
          </a:prstGeom>
        </p:spPr>
      </p:pic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CF3FB5BE-418E-949A-89C3-62CCDC3E4794}"/>
              </a:ext>
            </a:extLst>
          </p:cNvPr>
          <p:cNvSpPr/>
          <p:nvPr/>
        </p:nvSpPr>
        <p:spPr>
          <a:xfrm>
            <a:off x="0" y="5967313"/>
            <a:ext cx="6858000" cy="34118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16A58B70-7582-4550-E0AC-D9831F274A32}"/>
              </a:ext>
            </a:extLst>
          </p:cNvPr>
          <p:cNvSpPr txBox="1"/>
          <p:nvPr/>
        </p:nvSpPr>
        <p:spPr>
          <a:xfrm>
            <a:off x="422371" y="6676439"/>
            <a:ext cx="424986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kumimoji="1" lang="ja-JP" altLang="en-US" dirty="0">
                <a:solidFill>
                  <a:srgbClr val="4B4B4B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鯖江市職員採用セミナー開催</a:t>
            </a:r>
            <a:endParaRPr kumimoji="1" lang="en-US" altLang="ja-JP" dirty="0">
              <a:solidFill>
                <a:srgbClr val="4B4B4B"/>
              </a:solidFill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B7B9D164-DF08-BDEF-C4E3-839F08671201}"/>
              </a:ext>
            </a:extLst>
          </p:cNvPr>
          <p:cNvSpPr/>
          <p:nvPr/>
        </p:nvSpPr>
        <p:spPr>
          <a:xfrm>
            <a:off x="-3" y="9394855"/>
            <a:ext cx="6858000" cy="526868"/>
          </a:xfrm>
          <a:prstGeom prst="rect">
            <a:avLst/>
          </a:prstGeom>
          <a:solidFill>
            <a:srgbClr val="227FC4"/>
          </a:solidFill>
          <a:ln>
            <a:solidFill>
              <a:srgbClr val="227FC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bg1"/>
              </a:solidFill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73B9D667-4383-784E-73F9-98CEBB162FBB}"/>
              </a:ext>
            </a:extLst>
          </p:cNvPr>
          <p:cNvSpPr txBox="1"/>
          <p:nvPr/>
        </p:nvSpPr>
        <p:spPr>
          <a:xfrm>
            <a:off x="16295" y="9506726"/>
            <a:ext cx="6858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dirty="0">
                <a:solidFill>
                  <a:schemeClr val="bg1"/>
                </a:solidFill>
              </a:rPr>
              <a:t>問い合わせ：総務部職員課　☎０７７８－５３－２２０１　</a:t>
            </a:r>
            <a:r>
              <a:rPr kumimoji="1" lang="en-US" altLang="ja-JP" sz="1200" dirty="0">
                <a:solidFill>
                  <a:schemeClr val="bg1"/>
                </a:solidFill>
              </a:rPr>
              <a:t>e-mail</a:t>
            </a:r>
            <a:r>
              <a:rPr kumimoji="1" lang="ja-JP" altLang="en-US" sz="1200" dirty="0">
                <a:solidFill>
                  <a:schemeClr val="bg1"/>
                </a:solidFill>
              </a:rPr>
              <a:t>：</a:t>
            </a:r>
            <a:r>
              <a:rPr kumimoji="1" lang="en-US" altLang="ja-JP" sz="1200" dirty="0">
                <a:solidFill>
                  <a:schemeClr val="bg1"/>
                </a:solidFill>
              </a:rPr>
              <a:t>SC-Shokuin@city.sabae.lg.jp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96D71A7A-2FBE-4F00-232E-10AB4F2068FF}"/>
              </a:ext>
            </a:extLst>
          </p:cNvPr>
          <p:cNvSpPr txBox="1"/>
          <p:nvPr/>
        </p:nvSpPr>
        <p:spPr>
          <a:xfrm>
            <a:off x="278678" y="1733048"/>
            <a:ext cx="738664" cy="3750853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dirty="0">
                <a:ln w="76200">
                  <a:solidFill>
                    <a:schemeClr val="tx1"/>
                  </a:solidFill>
                </a:ln>
                <a:solidFill>
                  <a:schemeClr val="bg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自分の才能をひらく仕事、</a:t>
            </a:r>
            <a:endParaRPr kumimoji="1" lang="en-US" altLang="ja-JP" dirty="0">
              <a:ln w="76200">
                <a:solidFill>
                  <a:schemeClr val="tx1"/>
                </a:solidFill>
              </a:ln>
              <a:solidFill>
                <a:schemeClr val="bg1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ja-JP" altLang="en-US" dirty="0">
                <a:ln w="76200">
                  <a:solidFill>
                    <a:schemeClr val="tx1"/>
                  </a:solidFill>
                </a:ln>
                <a:solidFill>
                  <a:schemeClr val="bg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鯖江市役所で見つけませんか？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7F87073-1AB9-0D9E-8D15-8704D833B85A}"/>
              </a:ext>
            </a:extLst>
          </p:cNvPr>
          <p:cNvSpPr txBox="1"/>
          <p:nvPr/>
        </p:nvSpPr>
        <p:spPr>
          <a:xfrm>
            <a:off x="304804" y="1725805"/>
            <a:ext cx="738664" cy="3750853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dirty="0">
                <a:solidFill>
                  <a:schemeClr val="bg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自分の才能をひらく仕事、</a:t>
            </a:r>
            <a:endParaRPr kumimoji="1" lang="en-US" altLang="ja-JP" dirty="0">
              <a:solidFill>
                <a:schemeClr val="bg1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ja-JP" altLang="en-US" dirty="0">
                <a:solidFill>
                  <a:schemeClr val="bg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鯖江市役所で見つけませんか？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7885D43A-BB9A-4821-3A1E-08E35C820E6F}"/>
              </a:ext>
            </a:extLst>
          </p:cNvPr>
          <p:cNvSpPr txBox="1"/>
          <p:nvPr/>
        </p:nvSpPr>
        <p:spPr>
          <a:xfrm>
            <a:off x="-6463" y="5950225"/>
            <a:ext cx="6864464" cy="518412"/>
          </a:xfrm>
          <a:prstGeom prst="rect">
            <a:avLst/>
          </a:prstGeom>
          <a:solidFill>
            <a:srgbClr val="227FC4"/>
          </a:solidFill>
          <a:ln>
            <a:solidFill>
              <a:srgbClr val="227FC4"/>
            </a:solidFill>
          </a:ln>
        </p:spPr>
        <p:txBody>
          <a:bodyPr vert="horz" wrap="square" rtlCol="0">
            <a:spAutoFit/>
          </a:bodyPr>
          <a:lstStyle/>
          <a:p>
            <a:pPr>
              <a:lnSpc>
                <a:spcPts val="3600"/>
              </a:lnSpc>
            </a:pPr>
            <a:r>
              <a:rPr kumimoji="1" lang="ja-JP" altLang="en-US" sz="2800" dirty="0">
                <a:solidFill>
                  <a:schemeClr val="bg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　鯖江市職員採用セミナー</a:t>
            </a:r>
            <a:endParaRPr kumimoji="1" lang="en-US" altLang="ja-JP" sz="2800" dirty="0">
              <a:solidFill>
                <a:schemeClr val="bg1"/>
              </a:solidFill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  <p:sp>
        <p:nvSpPr>
          <p:cNvPr id="25" name="楕円 24">
            <a:extLst>
              <a:ext uri="{FF2B5EF4-FFF2-40B4-BE49-F238E27FC236}">
                <a16:creationId xmlns:a16="http://schemas.microsoft.com/office/drawing/2014/main" id="{095C6D30-0AC4-21D6-BB1B-E504DB718CD6}"/>
              </a:ext>
            </a:extLst>
          </p:cNvPr>
          <p:cNvSpPr/>
          <p:nvPr/>
        </p:nvSpPr>
        <p:spPr>
          <a:xfrm>
            <a:off x="4462189" y="3993296"/>
            <a:ext cx="2340000" cy="234000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1" name="図 10" descr="テキスト が含まれている画像&#10;&#10;AI 生成コンテンツは誤りを含む可能性があります。">
            <a:extLst>
              <a:ext uri="{FF2B5EF4-FFF2-40B4-BE49-F238E27FC236}">
                <a16:creationId xmlns:a16="http://schemas.microsoft.com/office/drawing/2014/main" id="{B10B11F7-E52D-F2AD-D433-67AA06B384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1000">
                        <a14:foregroundMark x1="72375" y1="45417" x2="75313" y2="56750"/>
                        <a14:foregroundMark x1="90598" y1="58833" x2="87625" y2="44667"/>
                        <a14:foregroundMark x1="87625" y1="44667" x2="83729" y2="43517"/>
                        <a14:foregroundMark x1="76504" y1="43664" x2="73500" y2="45667"/>
                        <a14:backgroundMark x1="77688" y1="43083" x2="81688" y2="42083"/>
                        <a14:backgroundMark x1="77500" y1="42833" x2="77500" y2="42833"/>
                        <a14:backgroundMark x1="76563" y1="42833" x2="83250" y2="43083"/>
                        <a14:backgroundMark x1="76750" y1="43083" x2="77688" y2="42833"/>
                        <a14:backgroundMark x1="83438" y1="43083" x2="84000" y2="42833"/>
                        <a14:backgroundMark x1="75813" y1="57333" x2="86688" y2="57917"/>
                        <a14:backgroundMark x1="86688" y1="57917" x2="78875" y2="58917"/>
                        <a14:backgroundMark x1="78875" y1="58917" x2="76188" y2="57583"/>
                        <a14:backgroundMark x1="75813" y1="57333" x2="76563" y2="56833"/>
                        <a14:backgroundMark x1="75250" y1="57333" x2="76750" y2="57083"/>
                        <a14:backgroundMark x1="86875" y1="57583" x2="87063" y2="59083"/>
                        <a14:backgroundMark x1="81500" y1="60083" x2="88313" y2="57583"/>
                        <a14:backgroundMark x1="88313" y1="57583" x2="82688" y2="60917"/>
                        <a14:backgroundMark x1="81125" y1="60083" x2="83063" y2="60083"/>
                        <a14:backgroundMark x1="84750" y1="60917" x2="90688" y2="61167"/>
                        <a14:backgroundMark x1="90688" y1="60333" x2="90688" y2="60333"/>
                        <a14:backgroundMark x1="90688" y1="59833" x2="90688" y2="59833"/>
                        <a14:backgroundMark x1="90500" y1="58833" x2="90500" y2="58833"/>
                        <a14:backgroundMark x1="90875" y1="59583" x2="90875" y2="59583"/>
                        <a14:backgroundMark x1="90875" y1="59083" x2="90688" y2="590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764" y="4919987"/>
            <a:ext cx="2174917" cy="1631187"/>
          </a:xfrm>
          <a:prstGeom prst="rect">
            <a:avLst/>
          </a:prstGeom>
        </p:spPr>
      </p:pic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B1CBF9BB-709E-7FAD-FEA2-9EBD625F7371}"/>
              </a:ext>
            </a:extLst>
          </p:cNvPr>
          <p:cNvSpPr txBox="1"/>
          <p:nvPr/>
        </p:nvSpPr>
        <p:spPr>
          <a:xfrm>
            <a:off x="4401088" y="4904553"/>
            <a:ext cx="24622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対面</a:t>
            </a:r>
            <a:r>
              <a:rPr kumimoji="1" lang="en-US" altLang="ja-JP" sz="1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		</a:t>
            </a:r>
            <a:r>
              <a:rPr kumimoji="1" lang="ja-JP" altLang="en-US" sz="20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５</a:t>
            </a:r>
            <a:r>
              <a:rPr kumimoji="1" lang="en-US" altLang="ja-JP" sz="1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/</a:t>
            </a:r>
            <a:r>
              <a:rPr kumimoji="1" lang="ja-JP" altLang="en-US" sz="20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１５</a:t>
            </a:r>
            <a:r>
              <a:rPr kumimoji="1" lang="ja-JP" altLang="en-US" sz="1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㊎</a:t>
            </a:r>
            <a:endParaRPr kumimoji="1" lang="en-US" altLang="ja-JP" sz="20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/>
            <a:r>
              <a:rPr kumimoji="1" lang="ja-JP" altLang="en-US" sz="1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オンライン</a:t>
            </a:r>
            <a:r>
              <a:rPr kumimoji="1" lang="en-US" altLang="ja-JP" sz="1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	</a:t>
            </a:r>
            <a:r>
              <a:rPr kumimoji="1" lang="ja-JP" altLang="en-US" sz="20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５</a:t>
            </a:r>
            <a:r>
              <a:rPr kumimoji="1" lang="en-US" altLang="ja-JP" sz="1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/</a:t>
            </a:r>
            <a:r>
              <a:rPr kumimoji="1" lang="ja-JP" altLang="en-US" sz="20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１８</a:t>
            </a:r>
            <a:r>
              <a:rPr kumimoji="1" lang="ja-JP" altLang="en-US" sz="1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㊊</a:t>
            </a:r>
            <a:endParaRPr kumimoji="1" lang="en-US" altLang="ja-JP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CD3CF9FD-3A56-5E82-AD7B-044D5DE82F2B}"/>
              </a:ext>
            </a:extLst>
          </p:cNvPr>
          <p:cNvSpPr txBox="1"/>
          <p:nvPr/>
        </p:nvSpPr>
        <p:spPr>
          <a:xfrm>
            <a:off x="4649227" y="5633772"/>
            <a:ext cx="171123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9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鯖江市職員採用セミナー</a:t>
            </a:r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7C35F822-AA17-C681-3078-57ADDC8BE9D2}"/>
              </a:ext>
            </a:extLst>
          </p:cNvPr>
          <p:cNvSpPr txBox="1"/>
          <p:nvPr/>
        </p:nvSpPr>
        <p:spPr>
          <a:xfrm>
            <a:off x="422371" y="8331865"/>
            <a:ext cx="62151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dirty="0">
                <a:solidFill>
                  <a:srgbClr val="4B4B4B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対象職種</a:t>
            </a:r>
            <a:r>
              <a:rPr kumimoji="1" lang="ja-JP" altLang="en-US" sz="1200" dirty="0">
                <a:solidFill>
                  <a:srgbClr val="4B4B4B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：</a:t>
            </a:r>
            <a:r>
              <a:rPr kumimoji="1" lang="ja-JP" altLang="en-US" sz="1100" dirty="0">
                <a:solidFill>
                  <a:srgbClr val="4B4B4B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事務（一般行政）、技術（土木）、技術（建築）、学芸員（現代美術）、保育士・幼稚園教諭</a:t>
            </a:r>
            <a:endParaRPr kumimoji="1" lang="en-US" altLang="ja-JP" sz="1200" dirty="0">
              <a:solidFill>
                <a:srgbClr val="4B4B4B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sz="1200" dirty="0">
                <a:solidFill>
                  <a:srgbClr val="4B4B4B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内　　容</a:t>
            </a:r>
            <a:r>
              <a:rPr kumimoji="1" lang="ja-JP" altLang="en-US" sz="1200" dirty="0">
                <a:solidFill>
                  <a:srgbClr val="4B4B4B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：鯖江市の主要施策、採用試験ガイダンス、 職員との座談会、職場見学</a:t>
            </a:r>
            <a:endParaRPr kumimoji="1" lang="en-US" altLang="ja-JP" sz="1200" dirty="0">
              <a:solidFill>
                <a:srgbClr val="4B4B4B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sz="1200" dirty="0">
                <a:solidFill>
                  <a:srgbClr val="4B4B4B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申込方法</a:t>
            </a:r>
            <a:r>
              <a:rPr kumimoji="1" lang="ja-JP" altLang="en-US" sz="1200" dirty="0">
                <a:solidFill>
                  <a:srgbClr val="4B4B4B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：ＱＲコードから</a:t>
            </a:r>
            <a:endParaRPr kumimoji="1" lang="en-US" altLang="ja-JP" sz="1200" dirty="0">
              <a:solidFill>
                <a:srgbClr val="4B4B4B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sz="1200" dirty="0">
                <a:solidFill>
                  <a:srgbClr val="4B4B4B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申込期限</a:t>
            </a:r>
            <a:r>
              <a:rPr kumimoji="1" lang="ja-JP" altLang="en-US" sz="1200" dirty="0">
                <a:solidFill>
                  <a:srgbClr val="4B4B4B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：令和８年</a:t>
            </a:r>
            <a:r>
              <a:rPr kumimoji="1" lang="ja-JP" altLang="en-US" sz="1200">
                <a:solidFill>
                  <a:srgbClr val="4B4B4B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４月２４日㈮～</a:t>
            </a:r>
            <a:r>
              <a:rPr kumimoji="1" lang="ja-JP" altLang="en-US" sz="1200" dirty="0">
                <a:solidFill>
                  <a:srgbClr val="4B4B4B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５月１３日㈬まで</a:t>
            </a:r>
            <a:endParaRPr kumimoji="1" lang="en-US" altLang="ja-JP" sz="1200" dirty="0">
              <a:solidFill>
                <a:srgbClr val="4B4B4B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graphicFrame>
        <p:nvGraphicFramePr>
          <p:cNvPr id="35" name="表 34">
            <a:extLst>
              <a:ext uri="{FF2B5EF4-FFF2-40B4-BE49-F238E27FC236}">
                <a16:creationId xmlns:a16="http://schemas.microsoft.com/office/drawing/2014/main" id="{588E9A38-8770-1549-3567-A56568128F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9846079"/>
              </p:ext>
            </p:extLst>
          </p:nvPr>
        </p:nvGraphicFramePr>
        <p:xfrm>
          <a:off x="1899699" y="7018672"/>
          <a:ext cx="4356000" cy="118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4000">
                  <a:extLst>
                    <a:ext uri="{9D8B030D-6E8A-4147-A177-3AD203B41FA5}">
                      <a16:colId xmlns:a16="http://schemas.microsoft.com/office/drawing/2014/main" val="488939664"/>
                    </a:ext>
                  </a:extLst>
                </a:gridCol>
                <a:gridCol w="936000">
                  <a:extLst>
                    <a:ext uri="{9D8B030D-6E8A-4147-A177-3AD203B41FA5}">
                      <a16:colId xmlns:a16="http://schemas.microsoft.com/office/drawing/2014/main" val="485941708"/>
                    </a:ext>
                  </a:extLst>
                </a:gridCol>
                <a:gridCol w="756000">
                  <a:extLst>
                    <a:ext uri="{9D8B030D-6E8A-4147-A177-3AD203B41FA5}">
                      <a16:colId xmlns:a16="http://schemas.microsoft.com/office/drawing/2014/main" val="1250332873"/>
                    </a:ext>
                  </a:extLst>
                </a:gridCol>
                <a:gridCol w="972000">
                  <a:extLst>
                    <a:ext uri="{9D8B030D-6E8A-4147-A177-3AD203B41FA5}">
                      <a16:colId xmlns:a16="http://schemas.microsoft.com/office/drawing/2014/main" val="2668621532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109099863"/>
                    </a:ext>
                  </a:extLst>
                </a:gridCol>
              </a:tblGrid>
              <a:tr h="25200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b="0" dirty="0">
                          <a:solidFill>
                            <a:srgbClr val="4B4B4B"/>
                          </a:solidFill>
                          <a:latin typeface="HGS創英角ｺﾞｼｯｸUB" panose="020B0900000000000000" pitchFamily="50" charset="-128"/>
                          <a:ea typeface="HGS創英角ｺﾞｼｯｸUB" panose="020B0900000000000000" pitchFamily="50" charset="-128"/>
                        </a:rPr>
                        <a:t>開催方式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4B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b="0" dirty="0">
                          <a:solidFill>
                            <a:srgbClr val="4B4B4B"/>
                          </a:solidFill>
                          <a:latin typeface="HGS創英角ｺﾞｼｯｸUB" panose="020B0900000000000000" pitchFamily="50" charset="-128"/>
                          <a:ea typeface="HGS創英角ｺﾞｼｯｸUB" panose="020B0900000000000000" pitchFamily="50" charset="-128"/>
                        </a:rPr>
                        <a:t>日程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4B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b="0" dirty="0">
                          <a:solidFill>
                            <a:srgbClr val="4B4B4B"/>
                          </a:solidFill>
                          <a:latin typeface="HGS創英角ｺﾞｼｯｸUB" panose="020B0900000000000000" pitchFamily="50" charset="-128"/>
                          <a:ea typeface="HGS創英角ｺﾞｼｯｸUB" panose="020B0900000000000000" pitchFamily="50" charset="-128"/>
                        </a:rPr>
                        <a:t>時間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4B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b="0" dirty="0">
                          <a:solidFill>
                            <a:srgbClr val="4B4B4B"/>
                          </a:solidFill>
                          <a:latin typeface="HGS創英角ｺﾞｼｯｸUB" panose="020B0900000000000000" pitchFamily="50" charset="-128"/>
                          <a:ea typeface="HGS創英角ｺﾞｼｯｸUB" panose="020B0900000000000000" pitchFamily="50" charset="-128"/>
                        </a:rPr>
                        <a:t>場所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4B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b="0" dirty="0">
                          <a:solidFill>
                            <a:srgbClr val="4B4B4B"/>
                          </a:solidFill>
                          <a:latin typeface="HGS創英角ｺﾞｼｯｸUB" panose="020B0900000000000000" pitchFamily="50" charset="-128"/>
                          <a:ea typeface="HGS創英角ｺﾞｼｯｸUB" panose="020B0900000000000000" pitchFamily="50" charset="-128"/>
                        </a:rPr>
                        <a:t>申込上限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4B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74663217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b="0" dirty="0">
                          <a:solidFill>
                            <a:srgbClr val="4B4B4B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対面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4B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4B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800" b="0" dirty="0">
                          <a:solidFill>
                            <a:srgbClr val="4B4B4B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５</a:t>
                      </a:r>
                      <a:r>
                        <a:rPr kumimoji="1" lang="en-US" altLang="ja-JP" sz="1200" b="0" dirty="0">
                          <a:solidFill>
                            <a:srgbClr val="4B4B4B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/</a:t>
                      </a:r>
                      <a:r>
                        <a:rPr kumimoji="1" lang="ja-JP" altLang="en-US" sz="1800" b="0" dirty="0">
                          <a:solidFill>
                            <a:srgbClr val="4B4B4B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１５</a:t>
                      </a:r>
                      <a:r>
                        <a:rPr kumimoji="1" lang="ja-JP" altLang="en-US" sz="1200" b="0" dirty="0">
                          <a:solidFill>
                            <a:srgbClr val="4B4B4B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㊎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4B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4B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b="0" dirty="0">
                          <a:solidFill>
                            <a:srgbClr val="4B4B4B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9:30</a:t>
                      </a:r>
                      <a:r>
                        <a:rPr kumimoji="1" lang="ja-JP" altLang="en-US" sz="1200" b="0" dirty="0">
                          <a:solidFill>
                            <a:srgbClr val="4B4B4B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～</a:t>
                      </a:r>
                      <a:endParaRPr kumimoji="1" lang="en-US" altLang="ja-JP" sz="1200" b="0" dirty="0">
                        <a:solidFill>
                          <a:srgbClr val="4B4B4B"/>
                        </a:solidFill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  <a:p>
                      <a:pPr algn="ctr"/>
                      <a:r>
                        <a:rPr kumimoji="1" lang="en-US" altLang="ja-JP" sz="1200" b="0" dirty="0">
                          <a:solidFill>
                            <a:srgbClr val="4B4B4B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12:00</a:t>
                      </a:r>
                      <a:endParaRPr kumimoji="1" lang="ja-JP" altLang="en-US" sz="1200" b="0" dirty="0">
                        <a:solidFill>
                          <a:srgbClr val="4B4B4B"/>
                        </a:solidFill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4B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4B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b="0" dirty="0">
                          <a:solidFill>
                            <a:srgbClr val="4B4B4B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鯖江市役所</a:t>
                      </a:r>
                      <a:endParaRPr kumimoji="1" lang="en-US" altLang="ja-JP" sz="1200" b="0" dirty="0">
                        <a:solidFill>
                          <a:srgbClr val="4B4B4B"/>
                        </a:solidFill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  <a:p>
                      <a:pPr algn="ctr"/>
                      <a:r>
                        <a:rPr kumimoji="1" lang="ja-JP" altLang="en-US" sz="1200" b="0">
                          <a:solidFill>
                            <a:srgbClr val="4B4B4B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４階ホール</a:t>
                      </a:r>
                      <a:endParaRPr kumimoji="1" lang="ja-JP" altLang="en-US" sz="1200" b="0" dirty="0">
                        <a:solidFill>
                          <a:srgbClr val="4B4B4B"/>
                        </a:solidFill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4B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4B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b="0" dirty="0">
                          <a:solidFill>
                            <a:srgbClr val="4B4B4B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40</a:t>
                      </a:r>
                      <a:r>
                        <a:rPr kumimoji="1" lang="ja-JP" altLang="en-US" sz="1200" b="0" dirty="0">
                          <a:solidFill>
                            <a:srgbClr val="4B4B4B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名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4B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4B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10732557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b="0" dirty="0">
                          <a:solidFill>
                            <a:srgbClr val="4B4B4B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オンライン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4B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4B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800" b="0" dirty="0">
                          <a:solidFill>
                            <a:srgbClr val="4B4B4B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５</a:t>
                      </a:r>
                      <a:r>
                        <a:rPr kumimoji="1" lang="en-US" altLang="ja-JP" sz="1200" b="0" dirty="0">
                          <a:solidFill>
                            <a:srgbClr val="4B4B4B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/</a:t>
                      </a:r>
                      <a:r>
                        <a:rPr kumimoji="1" lang="ja-JP" altLang="en-US" sz="1800" b="0" dirty="0">
                          <a:solidFill>
                            <a:srgbClr val="4B4B4B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１８</a:t>
                      </a:r>
                      <a:r>
                        <a:rPr kumimoji="1" lang="ja-JP" altLang="en-US" sz="1200" b="0" dirty="0">
                          <a:solidFill>
                            <a:srgbClr val="4B4B4B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㊊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4B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4B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b="0" dirty="0">
                          <a:solidFill>
                            <a:srgbClr val="4B4B4B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9:30</a:t>
                      </a:r>
                      <a:r>
                        <a:rPr kumimoji="1" lang="ja-JP" altLang="en-US" sz="1200" b="0" dirty="0">
                          <a:solidFill>
                            <a:srgbClr val="4B4B4B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～</a:t>
                      </a:r>
                      <a:endParaRPr kumimoji="1" lang="en-US" altLang="ja-JP" sz="1200" b="0" dirty="0">
                        <a:solidFill>
                          <a:srgbClr val="4B4B4B"/>
                        </a:solidFill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  <a:p>
                      <a:pPr algn="ctr"/>
                      <a:r>
                        <a:rPr kumimoji="1" lang="en-US" altLang="ja-JP" sz="1200" b="0" dirty="0">
                          <a:solidFill>
                            <a:srgbClr val="4B4B4B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11:00</a:t>
                      </a:r>
                      <a:endParaRPr kumimoji="1" lang="ja-JP" altLang="en-US" sz="1200" b="0" dirty="0">
                        <a:solidFill>
                          <a:srgbClr val="4B4B4B"/>
                        </a:solidFill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4B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4B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b="0" dirty="0">
                          <a:solidFill>
                            <a:srgbClr val="4B4B4B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Teams</a:t>
                      </a:r>
                      <a:endParaRPr kumimoji="1" lang="ja-JP" altLang="en-US" sz="1200" b="0" dirty="0">
                        <a:solidFill>
                          <a:srgbClr val="4B4B4B"/>
                        </a:solidFill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4B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4B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b="0" dirty="0">
                          <a:solidFill>
                            <a:srgbClr val="4B4B4B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なし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4B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4B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16723275"/>
                  </a:ext>
                </a:extLst>
              </a:tr>
            </a:tbl>
          </a:graphicData>
        </a:graphic>
      </p:graphicFrame>
      <p:pic>
        <p:nvPicPr>
          <p:cNvPr id="38" name="図 37" descr="アイコン&#10;&#10;AI 生成コンテンツは誤りを含む可能性があります。">
            <a:extLst>
              <a:ext uri="{FF2B5EF4-FFF2-40B4-BE49-F238E27FC236}">
                <a16:creationId xmlns:a16="http://schemas.microsoft.com/office/drawing/2014/main" id="{F26B8A34-3740-651E-77AD-8E3A77990D5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371" y="7018672"/>
            <a:ext cx="1188720" cy="1188720"/>
          </a:xfrm>
          <a:prstGeom prst="rect">
            <a:avLst/>
          </a:prstGeom>
        </p:spPr>
      </p:pic>
      <p:sp>
        <p:nvSpPr>
          <p:cNvPr id="39" name="正方形/長方形 38">
            <a:extLst>
              <a:ext uri="{FF2B5EF4-FFF2-40B4-BE49-F238E27FC236}">
                <a16:creationId xmlns:a16="http://schemas.microsoft.com/office/drawing/2014/main" id="{6B9D04A7-5497-BB2A-F399-7D4A08DF40DB}"/>
              </a:ext>
            </a:extLst>
          </p:cNvPr>
          <p:cNvSpPr/>
          <p:nvPr/>
        </p:nvSpPr>
        <p:spPr>
          <a:xfrm>
            <a:off x="220452" y="6616489"/>
            <a:ext cx="6464172" cy="2653431"/>
          </a:xfrm>
          <a:prstGeom prst="rect">
            <a:avLst/>
          </a:prstGeom>
          <a:noFill/>
          <a:ln w="28575">
            <a:solidFill>
              <a:srgbClr val="227FC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51131A0B-57A1-C5BF-B2B8-6BB18C0499C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7670" y="4185160"/>
            <a:ext cx="729038" cy="729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65826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テーマ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230</TotalTime>
  <Words>168</Words>
  <Application>Microsoft Office PowerPoint</Application>
  <PresentationFormat>A4 210 x 297 mm</PresentationFormat>
  <Paragraphs>32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8" baseType="lpstr">
      <vt:lpstr>BIZ UDPゴシック</vt:lpstr>
      <vt:lpstr>HGS創英角ｺﾞｼｯｸUB</vt:lpstr>
      <vt:lpstr>UD デジタル 教科書体 NP-B</vt:lpstr>
      <vt:lpstr>Aptos</vt:lpstr>
      <vt:lpstr>Aptos Display</vt:lpstr>
      <vt:lpstr>Arial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八田　大希</dc:creator>
  <cp:lastModifiedBy>八田　大希</cp:lastModifiedBy>
  <cp:revision>17</cp:revision>
  <dcterms:created xsi:type="dcterms:W3CDTF">2025-12-05T14:08:42Z</dcterms:created>
  <dcterms:modified xsi:type="dcterms:W3CDTF">2026-04-27T10:01:28Z</dcterms:modified>
</cp:coreProperties>
</file>